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8.xml" ContentType="application/vnd.openxmlformats-officedocument.presentationml.slideLayout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slideMasters/slideMaster2.xml" ContentType="application/vnd.openxmlformats-officedocument.presentationml.slideMaster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Default Extension="rels" ContentType="application/vnd.openxmlformats-package.relationships+xml"/>
  <Override PartName="/ppt/slides/slide24.xml" ContentType="application/vnd.openxmlformats-officedocument.presentationml.slide+xml"/>
  <Override PartName="/ppt/slideLayouts/slideLayout19.xml" ContentType="application/vnd.openxmlformats-officedocument.presentationml.slideLayout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Default Extension="gif" ContentType="image/gif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  <p:sldMasterId id="2147483696" r:id="rId2"/>
  </p:sldMasterIdLst>
  <p:sldIdLst>
    <p:sldId id="256" r:id="rId3"/>
    <p:sldId id="257" r:id="rId4"/>
    <p:sldId id="282" r:id="rId5"/>
    <p:sldId id="269" r:id="rId6"/>
    <p:sldId id="258" r:id="rId7"/>
    <p:sldId id="259" r:id="rId8"/>
    <p:sldId id="260" r:id="rId9"/>
    <p:sldId id="270" r:id="rId10"/>
    <p:sldId id="283" r:id="rId11"/>
    <p:sldId id="261" r:id="rId12"/>
    <p:sldId id="271" r:id="rId13"/>
    <p:sldId id="262" r:id="rId14"/>
    <p:sldId id="284" r:id="rId15"/>
    <p:sldId id="263" r:id="rId16"/>
    <p:sldId id="264" r:id="rId17"/>
    <p:sldId id="273" r:id="rId18"/>
    <p:sldId id="272" r:id="rId19"/>
    <p:sldId id="285" r:id="rId20"/>
    <p:sldId id="265" r:id="rId21"/>
    <p:sldId id="286" r:id="rId22"/>
    <p:sldId id="266" r:id="rId23"/>
    <p:sldId id="274" r:id="rId24"/>
    <p:sldId id="287" r:id="rId25"/>
    <p:sldId id="275" r:id="rId26"/>
    <p:sldId id="267" r:id="rId27"/>
    <p:sldId id="277" r:id="rId28"/>
    <p:sldId id="278" r:id="rId29"/>
    <p:sldId id="288" r:id="rId30"/>
    <p:sldId id="279" r:id="rId31"/>
    <p:sldId id="280" r:id="rId32"/>
    <p:sldId id="268" r:id="rId33"/>
    <p:sldId id="281" r:id="rId34"/>
    <p:sldId id="28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598" autoAdjust="0"/>
    <p:restoredTop sz="94652" autoAdjust="0"/>
  </p:normalViewPr>
  <p:slideViewPr>
    <p:cSldViewPr>
      <p:cViewPr varScale="1">
        <p:scale>
          <a:sx n="103" d="100"/>
          <a:sy n="103" d="100"/>
        </p:scale>
        <p:origin x="-49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76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slide" Target="slides/slide33.xml"/><Relationship Id="rId31" Type="http://schemas.openxmlformats.org/officeDocument/2006/relationships/slide" Target="slides/slide29.xml"/><Relationship Id="rId34" Type="http://schemas.openxmlformats.org/officeDocument/2006/relationships/slide" Target="slides/slide32.xml"/><Relationship Id="rId39" Type="http://schemas.openxmlformats.org/officeDocument/2006/relationships/theme" Target="theme/theme1.xml"/><Relationship Id="rId40" Type="http://schemas.openxmlformats.org/officeDocument/2006/relationships/tableStyles" Target="tableStyles.xml"/><Relationship Id="rId7" Type="http://schemas.openxmlformats.org/officeDocument/2006/relationships/slide" Target="slides/slide5.xml"/><Relationship Id="rId36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0" Type="http://schemas.openxmlformats.org/officeDocument/2006/relationships/slide" Target="slides/slide8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9" Type="http://schemas.openxmlformats.org/officeDocument/2006/relationships/slide" Target="slides/slide7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7" Type="http://schemas.openxmlformats.org/officeDocument/2006/relationships/slide" Target="slides/slide25.xml"/><Relationship Id="rId14" Type="http://schemas.openxmlformats.org/officeDocument/2006/relationships/slide" Target="slides/slide12.xml"/><Relationship Id="rId23" Type="http://schemas.openxmlformats.org/officeDocument/2006/relationships/slide" Target="slides/slide21.xml"/><Relationship Id="rId4" Type="http://schemas.openxmlformats.org/officeDocument/2006/relationships/slide" Target="slides/slide2.xml"/><Relationship Id="rId28" Type="http://schemas.openxmlformats.org/officeDocument/2006/relationships/slide" Target="slides/slide26.xml"/><Relationship Id="rId26" Type="http://schemas.openxmlformats.org/officeDocument/2006/relationships/slide" Target="slides/slide24.xml"/><Relationship Id="rId30" Type="http://schemas.openxmlformats.org/officeDocument/2006/relationships/slide" Target="slides/slide28.xml"/><Relationship Id="rId11" Type="http://schemas.openxmlformats.org/officeDocument/2006/relationships/slide" Target="slides/slide9.xml"/><Relationship Id="rId29" Type="http://schemas.openxmlformats.org/officeDocument/2006/relationships/slide" Target="slides/slide27.xml"/><Relationship Id="rId6" Type="http://schemas.openxmlformats.org/officeDocument/2006/relationships/slide" Target="slides/slide4.xml"/><Relationship Id="rId16" Type="http://schemas.openxmlformats.org/officeDocument/2006/relationships/slide" Target="slides/slide14.xml"/><Relationship Id="rId33" Type="http://schemas.openxmlformats.org/officeDocument/2006/relationships/slide" Target="slides/slide3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9" Type="http://schemas.openxmlformats.org/officeDocument/2006/relationships/slide" Target="slides/slide17.xml"/><Relationship Id="rId38" Type="http://schemas.openxmlformats.org/officeDocument/2006/relationships/viewProps" Target="viewProps.xml"/><Relationship Id="rId20" Type="http://schemas.openxmlformats.org/officeDocument/2006/relationships/slide" Target="slides/slide18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" Type="http://schemas.openxmlformats.org/officeDocument/2006/relationships/slideMaster" Target="slideMasters/slideMaster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9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23A6AC9-64AE-4D83-AF4F-121A1B157589}" type="datetimeFigureOut">
              <a:rPr lang="en-US" smtClean="0"/>
              <a:pPr/>
              <a:t>3/4/11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0896F43-EA86-4477-BF1F-B0DC8C0C1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lincsbiodiversity.org.uk/images/bap/Farmland_and_Grasslan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"/>
            <a:ext cx="9143999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Agriculture: </a:t>
            </a:r>
            <a:br>
              <a:rPr lang="en-US" sz="5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5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An Introduction</a:t>
            </a:r>
            <a:endParaRPr lang="en-US" sz="54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3962400" cy="4876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Humans began using agriculture about 10,000 years ago.</a:t>
            </a:r>
          </a:p>
          <a:p>
            <a:endParaRPr lang="en-US" dirty="0" smtClean="0"/>
          </a:p>
          <a:p>
            <a:r>
              <a:rPr lang="en-US" dirty="0" smtClean="0"/>
              <a:t>Agriculture most likely began as the hunter-gatherers brought back seeds and nuts to their villages, some fell to the ground, began to grow, and people realized they could plant.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History of Agriculture</a:t>
            </a:r>
            <a:endParaRPr lang="en-US" dirty="0"/>
          </a:p>
        </p:txBody>
      </p:sp>
      <p:pic>
        <p:nvPicPr>
          <p:cNvPr id="18434" name="Picture 2" descr="http://www.stayfitbug.com/wp-content/uploads/2010/09/cavemen-food-nutri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828800"/>
            <a:ext cx="4150770" cy="2784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Farming using human and animal power is traditional agriculture.  </a:t>
            </a:r>
          </a:p>
          <a:p>
            <a:r>
              <a:rPr lang="en-US" dirty="0" smtClean="0"/>
              <a:t>Subsistence agriculture is a family farming only to produce enough for themselves.</a:t>
            </a:r>
          </a:p>
          <a:p>
            <a:r>
              <a:rPr lang="en-US" dirty="0" smtClean="0"/>
              <a:t>Intensive traditional agriculture is farming to produce excess food to sell at market.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Agriculture</a:t>
            </a:r>
            <a:endParaRPr lang="en-US" dirty="0"/>
          </a:p>
        </p:txBody>
      </p:sp>
      <p:pic>
        <p:nvPicPr>
          <p:cNvPr id="17410" name="Picture 2" descr="http://www.wheatlandplowing.org/images/plow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4191000"/>
            <a:ext cx="3733799" cy="23046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Replaced animal power in farming with machine power</a:t>
            </a:r>
          </a:p>
          <a:p>
            <a:endParaRPr lang="en-US" dirty="0" smtClean="0"/>
          </a:p>
          <a:p>
            <a:r>
              <a:rPr lang="en-US" dirty="0" smtClean="0"/>
              <a:t>Appeared after the Industrial Revolution</a:t>
            </a:r>
          </a:p>
          <a:p>
            <a:endParaRPr lang="en-US" dirty="0" smtClean="0"/>
          </a:p>
          <a:p>
            <a:r>
              <a:rPr lang="en-US" dirty="0" smtClean="0"/>
              <a:t>Boosted crop yields by intensifying irrigation and introducing synthetic fertilizers, while the creation of chemical pesticides reduced weeds and pests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Industrialized Agriculture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3250" name="Picture 2" descr="http://envirokid.files.wordpress.com/2010/01/w-meat2-harves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order to be efficient, industrialized agriculture requires that vast areas be planted with only one type of crop.  </a:t>
            </a:r>
          </a:p>
          <a:p>
            <a:r>
              <a:rPr lang="en-US" dirty="0" smtClean="0"/>
              <a:t>The uniform planting of only a single crop is called monoculture.  </a:t>
            </a:r>
          </a:p>
          <a:p>
            <a:r>
              <a:rPr lang="en-US" dirty="0" smtClean="0"/>
              <a:t>Today, monoculture is used on over 25% of Earth’s croplands.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Monoculture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41148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 the mid-1900s, a revolution was sparked around the world that encouraged the introduction of industrialized agriculture to developing nations.</a:t>
            </a:r>
          </a:p>
          <a:p>
            <a:endParaRPr lang="en-US" dirty="0" smtClean="0"/>
          </a:p>
          <a:p>
            <a:r>
              <a:rPr lang="en-US" dirty="0" smtClean="0"/>
              <a:t>This greatly increased the productivity of developing nations and helped many regions avoid starvation.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Green Revolution</a:t>
            </a:r>
            <a:endParaRPr lang="en-US" dirty="0"/>
          </a:p>
        </p:txBody>
      </p:sp>
      <p:pic>
        <p:nvPicPr>
          <p:cNvPr id="14340" name="Picture 4" descr="http://www.circleofblue.org/waternews/wp-content/uploads/2010/02/China-Farm-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981200"/>
            <a:ext cx="3712464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Parent Material:  </a:t>
            </a:r>
            <a:r>
              <a:rPr lang="en-US" dirty="0" smtClean="0"/>
              <a:t>the base geological material in a particular location (rock/sediment/dunes/lava/volcanic ash)</a:t>
            </a:r>
          </a:p>
          <a:p>
            <a:r>
              <a:rPr lang="en-US" b="1" i="1" dirty="0" smtClean="0"/>
              <a:t>Bedrock:</a:t>
            </a:r>
            <a:r>
              <a:rPr lang="en-US" dirty="0" smtClean="0"/>
              <a:t>  the continuous mass of solid rock that makes up Earth’s crust.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Rock Terms</a:t>
            </a:r>
            <a:endParaRPr lang="en-US" dirty="0"/>
          </a:p>
        </p:txBody>
      </p:sp>
      <p:pic>
        <p:nvPicPr>
          <p:cNvPr id="13314" name="Picture 2" descr="http://www.marsdaily.com/images/mars-mera-sol-1150-bedrock-layers-wind-blown-desk-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657600"/>
            <a:ext cx="3858568" cy="2743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Erosion:</a:t>
            </a:r>
            <a:r>
              <a:rPr lang="en-US" dirty="0" smtClean="0"/>
              <a:t>  the dislodging and movement of soil from one area to another.</a:t>
            </a:r>
          </a:p>
          <a:p>
            <a:r>
              <a:rPr lang="en-US" b="1" i="1" dirty="0" smtClean="0"/>
              <a:t>Weathering:  </a:t>
            </a:r>
            <a:r>
              <a:rPr lang="en-US" dirty="0" smtClean="0"/>
              <a:t>the physical, chemical, and biological processes that break down rocks and mineral, turning large particles into small particles (physical, chemical, &amp; biological weathering).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Weathering &amp; Erosion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1138" name="Picture 2" descr="Grand Canyon 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Soil is made of roughly 50% mineral matter, 45% air and water, and 5% organic matter.</a:t>
            </a:r>
          </a:p>
          <a:p>
            <a:r>
              <a:rPr lang="en-US" dirty="0" smtClean="0"/>
              <a:t>Formation begins when the lithosphere’s parent material is exposed to the effects of the atmosphere, hydrosphere, and biosphere.</a:t>
            </a:r>
          </a:p>
          <a:p>
            <a:r>
              <a:rPr lang="en-US" dirty="0" smtClean="0"/>
              <a:t>Weathering, erosion, and the deposition and decomposition of organic matter are most responsible for the formation of soil.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Formation of Soil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tx1">
                    <a:lumMod val="95000"/>
                  </a:schemeClr>
                </a:solidFill>
              </a:rPr>
              <a:t>The warm climate and rich soil of southern Brazil made the area produce abundant harvests.</a:t>
            </a:r>
          </a:p>
          <a:p>
            <a:pPr>
              <a:buNone/>
            </a:pPr>
            <a:r>
              <a:rPr lang="en-US" sz="2000" dirty="0" smtClean="0">
                <a:solidFill>
                  <a:schemeClr val="tx1">
                    <a:lumMod val="95000"/>
                  </a:schemeClr>
                </a:solidFill>
              </a:rPr>
              <a:t>  </a:t>
            </a:r>
          </a:p>
          <a:p>
            <a:r>
              <a:rPr lang="en-US" sz="2000" dirty="0" smtClean="0">
                <a:solidFill>
                  <a:schemeClr val="tx1">
                    <a:lumMod val="95000"/>
                  </a:schemeClr>
                </a:solidFill>
              </a:rPr>
              <a:t>By 1990, the soil in the region had been farmed so many times, its productivity was ruined. </a:t>
            </a:r>
          </a:p>
          <a:p>
            <a:pPr>
              <a:buNone/>
            </a:pPr>
            <a:endParaRPr lang="en-US" sz="2000" dirty="0" smtClean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tx1">
                    <a:lumMod val="95000"/>
                  </a:schemeClr>
                </a:solidFill>
              </a:rPr>
              <a:t>Before then, farmers had tilled (plowed) the soil. This left the soil loose and vulnerable.  The heavy rains in Brazil would wash away the soil.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Farming in Brazil</a:t>
            </a:r>
            <a:endParaRPr lang="en-US" dirty="0"/>
          </a:p>
        </p:txBody>
      </p:sp>
      <p:pic>
        <p:nvPicPr>
          <p:cNvPr id="24580" name="Picture 4" descr="http://www.wordtravels.com/images/map/Brazil_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447800"/>
            <a:ext cx="406926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62" name="Picture 2" descr="http://www.colorado.edu/geography/class_homepages/geog_3251_sum08/07_soil_form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small particles are produced from the parent material, wind, water, and organisms move and sort them.</a:t>
            </a:r>
          </a:p>
          <a:p>
            <a:r>
              <a:rPr lang="en-US" dirty="0" smtClean="0"/>
              <a:t>Distinct layers of the particles begin to develop, and each layer is known as a soil horizon.</a:t>
            </a:r>
          </a:p>
          <a:p>
            <a:r>
              <a:rPr lang="en-US" dirty="0" smtClean="0"/>
              <a:t>The vertical look at the layers, from the surface to the bedrock down below is known as a soil profile.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Soil, Soil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six major horizons in a soil profile are the O, A, E, B, C, and R horizons.</a:t>
            </a:r>
          </a:p>
          <a:p>
            <a:r>
              <a:rPr lang="en-US" dirty="0" smtClean="0"/>
              <a:t>The most important horizon in agriculture is the A horizon, more commonly referred to as topsoil.  Topsoil is the most nutritive horizon for plants.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Horizons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3186" name="Picture 2" descr="http://img.sparknotes.com/figures/A/a4d938a405b10475f48eea440b31bab3/Soil_Horizo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43400" cy="6864514"/>
          </a:xfrm>
          <a:prstGeom prst="rect">
            <a:avLst/>
          </a:prstGeom>
          <a:noFill/>
        </p:spPr>
      </p:pic>
      <p:pic>
        <p:nvPicPr>
          <p:cNvPr id="93190" name="Picture 6" descr="soil profi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2339" y="0"/>
            <a:ext cx="481166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Minerals move down through a soil profile in a process known as leaching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Leaching</a:t>
            </a:r>
            <a:endParaRPr lang="en-US" dirty="0"/>
          </a:p>
        </p:txBody>
      </p:sp>
      <p:pic>
        <p:nvPicPr>
          <p:cNvPr id="8194" name="Picture 2" descr="http://www.fnps.org/photos/spodos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590800"/>
            <a:ext cx="4800600" cy="360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Color</a:t>
            </a:r>
          </a:p>
          <a:p>
            <a:endParaRPr lang="en-US" dirty="0" smtClean="0"/>
          </a:p>
          <a:p>
            <a:r>
              <a:rPr lang="en-US" dirty="0" smtClean="0"/>
              <a:t>Texture</a:t>
            </a:r>
          </a:p>
          <a:p>
            <a:endParaRPr lang="en-US" dirty="0" smtClean="0"/>
          </a:p>
          <a:p>
            <a:r>
              <a:rPr lang="en-US" dirty="0" smtClean="0"/>
              <a:t>Structure</a:t>
            </a:r>
          </a:p>
          <a:p>
            <a:endParaRPr lang="en-US" dirty="0" smtClean="0"/>
          </a:p>
          <a:p>
            <a:r>
              <a:rPr lang="en-US" dirty="0" smtClean="0"/>
              <a:t>pH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is Soil Characterized?</a:t>
            </a:r>
            <a:endParaRPr lang="en-US" dirty="0"/>
          </a:p>
        </p:txBody>
      </p:sp>
      <p:pic>
        <p:nvPicPr>
          <p:cNvPr id="7172" name="Picture 4" descr="http://www.sustainabilityninja.com/wp-content/uploads/2008/11/potting_so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676400"/>
            <a:ext cx="41148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Soil color indicates its composition and fertility.  Dark soils are usually rich in organic matter, while gray to white soils often mean leaching occurred or there is low organic matter.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</a:t>
            </a:r>
            <a:endParaRPr lang="en-US" dirty="0"/>
          </a:p>
        </p:txBody>
      </p:sp>
      <p:pic>
        <p:nvPicPr>
          <p:cNvPr id="6146" name="Picture 2" descr="http://farm5.static.flickr.com/4126/5097001851_cc16294c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276600"/>
            <a:ext cx="4191000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Soil texture is determined by the size of the particles.  </a:t>
            </a:r>
          </a:p>
          <a:p>
            <a:r>
              <a:rPr lang="en-US" dirty="0" smtClean="0"/>
              <a:t>‘Clay’ consists of particles less than 0.002 mm in diameter, ‘silt’ particles 0.002-0.05 mm, and ‘sand’ particles 0.05-2.00 mm.  </a:t>
            </a:r>
          </a:p>
          <a:p>
            <a:r>
              <a:rPr lang="en-US" dirty="0" smtClean="0"/>
              <a:t>Soil with a relatively even mixture of all three textures is called loam. 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://www.fao.org/docrep/u8480e/U8480E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609600"/>
            <a:ext cx="6102927" cy="5660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Soil structure is a measure of the ‘</a:t>
            </a:r>
            <a:r>
              <a:rPr lang="en-US" dirty="0" err="1" smtClean="0"/>
              <a:t>clumpiness</a:t>
            </a:r>
            <a:r>
              <a:rPr lang="en-US" dirty="0" smtClean="0"/>
              <a:t>’ of the soil.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</a:t>
            </a:r>
            <a:endParaRPr lang="en-US" dirty="0"/>
          </a:p>
        </p:txBody>
      </p:sp>
      <p:pic>
        <p:nvPicPr>
          <p:cNvPr id="4098" name="Picture 2" descr="http://preview.canstockphoto.com/canstock17295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590800"/>
            <a:ext cx="4531467" cy="3276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02" name="Picture 2" descr="http://grassvalleygrains.com/wp-content/uploads/2010/09/tilling_this_we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Soil pH is the degree of acidity or alkalinity of the soil.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</a:t>
            </a:r>
            <a:endParaRPr lang="en-US" dirty="0"/>
          </a:p>
        </p:txBody>
      </p:sp>
      <p:pic>
        <p:nvPicPr>
          <p:cNvPr id="3074" name="Picture 2" descr="http://www.getfreeweightloss.com/images/ph_scale_2_er6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819400"/>
            <a:ext cx="7038388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3962400" cy="4572000"/>
          </a:xfrm>
        </p:spPr>
        <p:txBody>
          <a:bodyPr/>
          <a:lstStyle/>
          <a:p>
            <a:r>
              <a:rPr lang="en-US" dirty="0" smtClean="0"/>
              <a:t>Rainfall and temperature influence agriculture and vary from region to region.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Agriculture Throughout the Regions</a:t>
            </a:r>
            <a:endParaRPr lang="en-US" dirty="0"/>
          </a:p>
        </p:txBody>
      </p:sp>
      <p:pic>
        <p:nvPicPr>
          <p:cNvPr id="2050" name="Picture 2" descr="http://rainforesteco.files.wordpress.com/2009/08/farmers.jpg?w=360&amp;h=2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2438400"/>
            <a:ext cx="4401403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Areas with a lot of rainfall, such as tropical rainforests, often fall victim to leaching. </a:t>
            </a:r>
          </a:p>
          <a:p>
            <a:r>
              <a:rPr lang="en-US" dirty="0" smtClean="0"/>
              <a:t> Many farmers there use ‘</a:t>
            </a:r>
            <a:r>
              <a:rPr lang="en-US" dirty="0" err="1" smtClean="0"/>
              <a:t>swidden</a:t>
            </a:r>
            <a:r>
              <a:rPr lang="en-US" dirty="0" smtClean="0"/>
              <a:t>’ agriculture- in which the farmer cultivates a certain plot for a year or two and then abandons it for another plot and lets the forest grow back there.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Swidden</a:t>
            </a:r>
            <a:r>
              <a:rPr lang="en-US" dirty="0" smtClean="0"/>
              <a:t> Agriculture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5234" name="Picture 2" descr="http://upload.wikimedia.org/wikipedia/commons/b/ba/Swidden_agriculture_in_Yunnan_Province_uplan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1990 farmers there then began turning to zero-tillage farming.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farmers and scientists in Brazil came up with a method of planting ‘cover crops’ on the farmland to keep the soil intact, and then simply slicing a thin groove in the ground and dropping seeds in when it was time to plant a commercial crop.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This method reduced erosion in Brazil by 90%. 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No–Till Brazil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2057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reduces a farmer’s expenses because less fuel and labor are used to plant</a:t>
            </a:r>
          </a:p>
          <a:p>
            <a:r>
              <a:rPr lang="en-US" dirty="0" smtClean="0"/>
              <a:t>reduces erosion</a:t>
            </a:r>
          </a:p>
          <a:p>
            <a:r>
              <a:rPr lang="en-US" dirty="0" smtClean="0"/>
              <a:t>the soil holds more water and organic nutrients</a:t>
            </a:r>
          </a:p>
          <a:p>
            <a:r>
              <a:rPr lang="en-US" dirty="0" smtClean="0"/>
              <a:t>plants grow better in no-till soil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r>
              <a:rPr lang="en-US" dirty="0" smtClean="0"/>
              <a:t>No-Till Farming</a:t>
            </a:r>
            <a:endParaRPr lang="en-US" dirty="0"/>
          </a:p>
        </p:txBody>
      </p:sp>
      <p:pic>
        <p:nvPicPr>
          <p:cNvPr id="22530" name="Picture 2" descr="http://forces.si.edu/soils/images/02_07_03_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505200"/>
            <a:ext cx="5791200" cy="2867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i="1" dirty="0" smtClean="0"/>
              <a:t>Agriculture:  </a:t>
            </a:r>
            <a:r>
              <a:rPr lang="en-US" dirty="0" smtClean="0"/>
              <a:t>the practice of raising crops and livestock for human use and consumption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i="1" dirty="0" smtClean="0"/>
              <a:t>Cropland:</a:t>
            </a:r>
            <a:r>
              <a:rPr lang="en-US" i="1" dirty="0" smtClean="0"/>
              <a:t>  </a:t>
            </a:r>
            <a:r>
              <a:rPr lang="en-US" dirty="0" smtClean="0"/>
              <a:t>land used to raise plants for human use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i="1" dirty="0" smtClean="0"/>
              <a:t>Rangeland:</a:t>
            </a:r>
            <a:r>
              <a:rPr lang="en-US" dirty="0" smtClean="0"/>
              <a:t>  land used for grazing livestock, also known as pasture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i="1" dirty="0" smtClean="0"/>
              <a:t>Soil:</a:t>
            </a:r>
            <a:r>
              <a:rPr lang="en-US" dirty="0" smtClean="0"/>
              <a:t>  a complex plant-supporting system consisting of disintegrated rock, organic matter, water, gases, nutrients, and microorganisms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Overview of Agriculture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3505200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By over-farming humans are greatly reducing its ability to support life for long time periods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Soil degradation can cause considerable environmental damage, for example turning grasslands into deserts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Degradation of Soils</a:t>
            </a:r>
            <a:endParaRPr lang="en-US" dirty="0"/>
          </a:p>
        </p:txBody>
      </p:sp>
      <p:pic>
        <p:nvPicPr>
          <p:cNvPr id="20482" name="Picture 2" descr="http://www.cof.orst.edu/pubs/cof/plntdfor/imag1-84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2057400"/>
            <a:ext cx="4439939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the 80 million people added to the Earth every year, it loses about 15 million acres of productive cropland</a:t>
            </a:r>
          </a:p>
          <a:p>
            <a:endParaRPr lang="en-US" dirty="0" smtClean="0"/>
          </a:p>
          <a:p>
            <a:r>
              <a:rPr lang="en-US" dirty="0" smtClean="0"/>
              <a:t>Europe currently has the highest proportion of degraded land of any other continent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Degraded Areas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2226" name="Picture 2" descr="http://www.public.iastate.edu/~cfford/soil%20degradation%20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25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198</TotalTime>
  <Words>1025</Words>
  <Application>Microsoft Office PowerPoint</Application>
  <PresentationFormat>On-screen Show (4:3)</PresentationFormat>
  <Paragraphs>99</Paragraphs>
  <Slides>33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Paper</vt:lpstr>
      <vt:lpstr>Origin</vt:lpstr>
      <vt:lpstr>Agriculture:  An Introduction</vt:lpstr>
      <vt:lpstr>Farming in Brazil</vt:lpstr>
      <vt:lpstr>Slide 3</vt:lpstr>
      <vt:lpstr>No–Till Brazil</vt:lpstr>
      <vt:lpstr>No-Till Farming</vt:lpstr>
      <vt:lpstr>An Overview of Agriculture</vt:lpstr>
      <vt:lpstr>Degradation of Soils</vt:lpstr>
      <vt:lpstr>Degraded Areas</vt:lpstr>
      <vt:lpstr>Slide 9</vt:lpstr>
      <vt:lpstr>History of Agriculture</vt:lpstr>
      <vt:lpstr>Traditional Agriculture</vt:lpstr>
      <vt:lpstr>Industrialized Agriculture</vt:lpstr>
      <vt:lpstr>Slide 13</vt:lpstr>
      <vt:lpstr>Monoculture</vt:lpstr>
      <vt:lpstr>The Green Revolution</vt:lpstr>
      <vt:lpstr>Rock Terms</vt:lpstr>
      <vt:lpstr>Weathering &amp; Erosion</vt:lpstr>
      <vt:lpstr>Slide 18</vt:lpstr>
      <vt:lpstr>The Formation of Soil</vt:lpstr>
      <vt:lpstr>Slide 20</vt:lpstr>
      <vt:lpstr>Soil, Soil</vt:lpstr>
      <vt:lpstr>Horizons</vt:lpstr>
      <vt:lpstr>Slide 23</vt:lpstr>
      <vt:lpstr>Leaching</vt:lpstr>
      <vt:lpstr>How is Soil Characterized?</vt:lpstr>
      <vt:lpstr>Color</vt:lpstr>
      <vt:lpstr>Texture</vt:lpstr>
      <vt:lpstr>Slide 28</vt:lpstr>
      <vt:lpstr>Structure</vt:lpstr>
      <vt:lpstr>pH</vt:lpstr>
      <vt:lpstr>Agriculture Throughout the Regions</vt:lpstr>
      <vt:lpstr>Swidden Agriculture</vt:lpstr>
      <vt:lpstr>Slide 33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 Authorized Customer</dc:creator>
  <cp:lastModifiedBy>PA Department of Education Classrooms for the Future</cp:lastModifiedBy>
  <cp:revision>24</cp:revision>
  <dcterms:created xsi:type="dcterms:W3CDTF">2011-03-04T13:16:05Z</dcterms:created>
  <dcterms:modified xsi:type="dcterms:W3CDTF">2011-03-04T13:24:29Z</dcterms:modified>
</cp:coreProperties>
</file>